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9" r:id="rId4"/>
  </p:sldMasterIdLst>
  <p:notesMasterIdLst>
    <p:notesMasterId r:id="rId18"/>
  </p:notesMasterIdLst>
  <p:handoutMasterIdLst>
    <p:handoutMasterId r:id="rId19"/>
  </p:handoutMasterIdLst>
  <p:sldIdLst>
    <p:sldId id="256" r:id="rId5"/>
    <p:sldId id="292" r:id="rId6"/>
    <p:sldId id="266" r:id="rId7"/>
    <p:sldId id="295" r:id="rId8"/>
    <p:sldId id="293" r:id="rId9"/>
    <p:sldId id="283" r:id="rId10"/>
    <p:sldId id="264" r:id="rId11"/>
    <p:sldId id="289" r:id="rId12"/>
    <p:sldId id="287" r:id="rId13"/>
    <p:sldId id="268" r:id="rId14"/>
    <p:sldId id="296" r:id="rId15"/>
    <p:sldId id="285" r:id="rId16"/>
    <p:sldId id="29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5414" autoAdjust="0"/>
  </p:normalViewPr>
  <p:slideViewPr>
    <p:cSldViewPr snapToGrid="0" showGuides="1">
      <p:cViewPr varScale="1">
        <p:scale>
          <a:sx n="110" d="100"/>
          <a:sy n="110" d="100"/>
        </p:scale>
        <p:origin x="656" y="168"/>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12/9/24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73431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117480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09561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85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63045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186295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5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47680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endParaRPr lang="en-US" dirty="0"/>
          </a:p>
        </p:txBody>
      </p:sp>
    </p:spTree>
    <p:extLst>
      <p:ext uri="{BB962C8B-B14F-4D97-AF65-F5344CB8AC3E}">
        <p14:creationId xmlns:p14="http://schemas.microsoft.com/office/powerpoint/2010/main" val="40408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4703606"/>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6414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208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93925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162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761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801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dirty="0"/>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702289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35684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2048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12445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5667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7012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636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8225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3004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B1561DF-26A0-6739-95BB-64CDC4C2C6C7}"/>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053579F-32D7-9FD1-DC84-FA7E491BF51E}"/>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DA544AA-CD43-1627-B3BA-3D86AE3F66BA}"/>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B9861A-053E-6F37-B96F-66C27B486406}"/>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16712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48055" y="1956121"/>
            <a:ext cx="11265407" cy="1019509"/>
          </a:xfrm>
        </p:spPr>
        <p:txBody>
          <a:bodyPr/>
          <a:lstStyle/>
          <a:p>
            <a:r>
              <a:rPr lang="en-GB" b="1" dirty="0"/>
              <a:t>Predicting  Heart  Disease  Risk:  Analyzing Health and Socio-Economic Indicators</a:t>
            </a:r>
            <a:br>
              <a:rPr lang="en-GB" b="1" dirty="0"/>
            </a:br>
            <a:br>
              <a:rPr lang="en-GB" b="1" dirty="0"/>
            </a:br>
            <a:r>
              <a:rPr lang="en-GB" sz="1600" dirty="0"/>
              <a:t>Aisha Mohammad</a:t>
            </a:r>
            <a:br>
              <a:rPr lang="en-GB" dirty="0"/>
            </a:br>
            <a:endParaRPr lang="en-US" dirty="0"/>
          </a:p>
        </p:txBody>
      </p:sp>
      <p:pic>
        <p:nvPicPr>
          <p:cNvPr id="10" name="Picture Placeholder 9">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a:blip r:embed="rId3"/>
          <a:srcRect t="24054" b="2405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p:txBody>
          <a:bodyPr/>
          <a:lstStyle/>
          <a:p>
            <a:endParaRPr lang="en-US" dirty="0"/>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p:txBody>
          <a:bodyPr/>
          <a:lstStyle/>
          <a:p>
            <a:endParaRPr lang="en-US" dirty="0"/>
          </a:p>
        </p:txBody>
      </p:sp>
      <p:sp>
        <p:nvSpPr>
          <p:cNvPr id="3" name="Table Placeholder 2">
            <a:extLst>
              <a:ext uri="{FF2B5EF4-FFF2-40B4-BE49-F238E27FC236}">
                <a16:creationId xmlns:a16="http://schemas.microsoft.com/office/drawing/2014/main" id="{90DC977C-F479-56AE-FFAC-80DAC29E6DEC}"/>
              </a:ext>
            </a:extLst>
          </p:cNvPr>
          <p:cNvSpPr>
            <a:spLocks noGrp="1"/>
          </p:cNvSpPr>
          <p:nvPr>
            <p:ph type="tbl" sz="quarter" idx="13"/>
          </p:nvPr>
        </p:nvSpPr>
        <p:spPr/>
        <p:txBody>
          <a:bodyPr/>
          <a:lstStyle/>
          <a:p>
            <a:endParaRPr lang="en-SA"/>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308443D9-BCAD-2F33-9DE7-54605EFCC263}"/>
              </a:ext>
            </a:extLst>
          </p:cNvPr>
          <p:cNvSpPr>
            <a:spLocks noGrp="1"/>
          </p:cNvSpPr>
          <p:nvPr>
            <p:ph sz="half" idx="2"/>
          </p:nvPr>
        </p:nvSpPr>
        <p:spPr>
          <a:xfrm>
            <a:off x="513081" y="2075422"/>
            <a:ext cx="7371083" cy="3633047"/>
          </a:xfrm>
        </p:spPr>
        <p:txBody>
          <a:bodyPr/>
          <a:lstStyle/>
          <a:p>
            <a:endParaRPr lang="en-US" dirty="0"/>
          </a:p>
        </p:txBody>
      </p:sp>
      <p:sp>
        <p:nvSpPr>
          <p:cNvPr id="3" name="Content Placeholder 2">
            <a:extLst>
              <a:ext uri="{FF2B5EF4-FFF2-40B4-BE49-F238E27FC236}">
                <a16:creationId xmlns:a16="http://schemas.microsoft.com/office/drawing/2014/main" id="{831D2219-E3DF-929F-48CC-5C470A21A177}"/>
              </a:ext>
            </a:extLst>
          </p:cNvPr>
          <p:cNvSpPr>
            <a:spLocks noGrp="1"/>
          </p:cNvSpPr>
          <p:nvPr>
            <p:ph sz="half" idx="13"/>
          </p:nvPr>
        </p:nvSpPr>
        <p:spPr>
          <a:xfrm>
            <a:off x="7993378" y="2075422"/>
            <a:ext cx="3731262" cy="3633047"/>
          </a:xfrm>
        </p:spPr>
        <p:txBody>
          <a:bodyPr/>
          <a:lstStyle/>
          <a:p>
            <a:endParaRPr lang="en-US" dirty="0"/>
          </a:p>
        </p:txBody>
      </p:sp>
    </p:spTree>
    <p:extLst>
      <p:ext uri="{BB962C8B-B14F-4D97-AF65-F5344CB8AC3E}">
        <p14:creationId xmlns:p14="http://schemas.microsoft.com/office/powerpoint/2010/main" val="37047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p:txBody>
          <a:bodyPr/>
          <a:lstStyle/>
          <a:p>
            <a:endParaRPr lang="en-US" dirty="0"/>
          </a:p>
        </p:txBody>
      </p:sp>
      <p:sp>
        <p:nvSpPr>
          <p:cNvPr id="3" name="Table Placeholder 2">
            <a:extLst>
              <a:ext uri="{FF2B5EF4-FFF2-40B4-BE49-F238E27FC236}">
                <a16:creationId xmlns:a16="http://schemas.microsoft.com/office/drawing/2014/main" id="{82C5F112-310F-508C-5B63-7E81D45BEACF}"/>
              </a:ext>
            </a:extLst>
          </p:cNvPr>
          <p:cNvSpPr>
            <a:spLocks noGrp="1"/>
          </p:cNvSpPr>
          <p:nvPr>
            <p:ph type="tbl" sz="quarter" idx="13"/>
          </p:nvPr>
        </p:nvSpPr>
        <p:spPr/>
        <p:txBody>
          <a:bodyPr/>
          <a:lstStyle/>
          <a:p>
            <a:endParaRPr lang="en-SA"/>
          </a:p>
        </p:txBody>
      </p:sp>
    </p:spTree>
    <p:extLst>
      <p:ext uri="{BB962C8B-B14F-4D97-AF65-F5344CB8AC3E}">
        <p14:creationId xmlns:p14="http://schemas.microsoft.com/office/powerpoint/2010/main" val="360463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endParaRPr lang="en-US" dirty="0"/>
          </a:p>
        </p:txBody>
      </p:sp>
      <p:pic>
        <p:nvPicPr>
          <p:cNvPr id="6" name="Picture Placeholder 5">
            <a:extLst>
              <a:ext uri="{FF2B5EF4-FFF2-40B4-BE49-F238E27FC236}">
                <a16:creationId xmlns:a16="http://schemas.microsoft.com/office/drawing/2014/main" id="{6BE0E4B3-9AF5-8A10-82DC-06236FCC9961}"/>
              </a:ext>
            </a:extLst>
          </p:cNvPr>
          <p:cNvPicPr>
            <a:picLocks noGrp="1" noChangeAspect="1"/>
          </p:cNvPicPr>
          <p:nvPr>
            <p:ph type="pic" sz="quarter" idx="13"/>
          </p:nvPr>
        </p:nvPicPr>
        <p:blipFill>
          <a:blip r:embed="rId3"/>
          <a:srcRect l="6105" r="6105"/>
          <a:stretch>
            <a:fillRect/>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79"/>
            <a:ext cx="3657600" cy="725734"/>
          </a:xfrm>
        </p:spPr>
        <p:txBody>
          <a:bodyPr/>
          <a:lstStyle/>
          <a:p>
            <a:r>
              <a:rPr lang="en-US" dirty="0"/>
              <a:t>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0" y="1365812"/>
            <a:ext cx="4381017" cy="5007555"/>
          </a:xfrm>
        </p:spPr>
        <p:txBody>
          <a:bodyPr/>
          <a:lstStyle/>
          <a:p>
            <a:pPr marL="285750" indent="-285750">
              <a:buFont typeface="Arial" panose="020B0604020202020204" pitchFamily="34" charset="0"/>
              <a:buChar char="•"/>
            </a:pPr>
            <a:r>
              <a:rPr lang="en-US" dirty="0"/>
              <a:t>Define subject.</a:t>
            </a:r>
          </a:p>
          <a:p>
            <a:pPr marL="285750" indent="-285750">
              <a:buFont typeface="Arial" panose="020B0604020202020204" pitchFamily="34" charset="0"/>
              <a:buChar char="•"/>
            </a:pPr>
            <a:r>
              <a:rPr lang="en-US" dirty="0"/>
              <a:t>Problem statement</a:t>
            </a:r>
          </a:p>
          <a:p>
            <a:pPr marL="285750" indent="-285750">
              <a:buFont typeface="Arial" panose="020B0604020202020204" pitchFamily="34" charset="0"/>
              <a:buChar char="•"/>
            </a:pPr>
            <a:r>
              <a:rPr lang="en-US" dirty="0"/>
              <a:t>Stakeholder needs</a:t>
            </a:r>
          </a:p>
          <a:p>
            <a:pPr marL="285750" indent="-285750">
              <a:buFont typeface="Arial" panose="020B0604020202020204" pitchFamily="34" charset="0"/>
              <a:buChar char="•"/>
            </a:pPr>
            <a:r>
              <a:rPr lang="en-US" dirty="0"/>
              <a:t>Data Justification</a:t>
            </a:r>
          </a:p>
          <a:p>
            <a:pPr marL="285750" indent="-285750">
              <a:buFont typeface="Arial" panose="020B0604020202020204" pitchFamily="34" charset="0"/>
              <a:buChar char="•"/>
            </a:pPr>
            <a:r>
              <a:rPr lang="en-US" dirty="0"/>
              <a:t>High architecture diagram</a:t>
            </a:r>
          </a:p>
          <a:p>
            <a:pPr marL="285750" indent="-285750">
              <a:buFont typeface="Arial" panose="020B0604020202020204" pitchFamily="34" charset="0"/>
              <a:buChar char="•"/>
            </a:pPr>
            <a:r>
              <a:rPr lang="en-US" dirty="0"/>
              <a:t>MVP</a:t>
            </a:r>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61293E7D-AD65-D923-D5BD-31E15BA3ECBE}"/>
              </a:ext>
            </a:extLst>
          </p:cNvPr>
          <p:cNvSpPr txBox="1"/>
          <p:nvPr/>
        </p:nvSpPr>
        <p:spPr>
          <a:xfrm>
            <a:off x="457200" y="749401"/>
            <a:ext cx="4195823" cy="523220"/>
          </a:xfrm>
          <a:prstGeom prst="rect">
            <a:avLst/>
          </a:prstGeom>
          <a:noFill/>
        </p:spPr>
        <p:txBody>
          <a:bodyPr wrap="square" rtlCol="0">
            <a:spAutoFit/>
          </a:bodyPr>
          <a:lstStyle/>
          <a:p>
            <a:r>
              <a:rPr lang="en-SA" sz="2800" dirty="0"/>
              <a:t>Contents:</a:t>
            </a:r>
          </a:p>
        </p:txBody>
      </p:sp>
      <p:pic>
        <p:nvPicPr>
          <p:cNvPr id="6" name="Picture Placeholder 5">
            <a:extLst>
              <a:ext uri="{FF2B5EF4-FFF2-40B4-BE49-F238E27FC236}">
                <a16:creationId xmlns:a16="http://schemas.microsoft.com/office/drawing/2014/main" id="{26F5D1D5-865D-726D-89DF-4460670F6E69}"/>
              </a:ext>
            </a:extLst>
          </p:cNvPr>
          <p:cNvPicPr>
            <a:picLocks noGrp="1" noChangeAspect="1"/>
          </p:cNvPicPr>
          <p:nvPr>
            <p:ph type="pic" sz="quarter" idx="13"/>
          </p:nvPr>
        </p:nvPicPr>
        <p:blipFill>
          <a:blip r:embed="rId3">
            <a:alphaModFix/>
            <a:extLst>
              <a:ext uri="{BEBA8EAE-BF5A-486C-A8C5-ECC9F3942E4B}">
                <a14:imgProps xmlns:a14="http://schemas.microsoft.com/office/drawing/2010/main">
                  <a14:imgLayer r:embed="rId4">
                    <a14:imgEffect>
                      <a14:saturation sat="66000"/>
                    </a14:imgEffect>
                  </a14:imgLayer>
                </a14:imgProps>
              </a:ext>
            </a:extLst>
          </a:blip>
          <a:srcRect l="12010" r="12010"/>
          <a:stretch>
            <a:fillRect/>
          </a:stretch>
        </p:blipFill>
        <p:spPr>
          <a:xfrm>
            <a:off x="4114800" y="749401"/>
            <a:ext cx="7620000" cy="5751576"/>
          </a:xfrm>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449580" y="1435668"/>
            <a:ext cx="11292839" cy="3986663"/>
          </a:xfrm>
        </p:spPr>
        <p:txBody>
          <a:bodyPr>
            <a:normAutofit/>
          </a:bodyPr>
          <a:lstStyle/>
          <a:p>
            <a:r>
              <a:rPr lang="en-US" sz="3100" dirty="0"/>
              <a:t>Defining the Subject</a:t>
            </a:r>
            <a:br>
              <a:rPr lang="en-US" dirty="0"/>
            </a:br>
            <a:br>
              <a:rPr lang="en-US" dirty="0"/>
            </a:br>
            <a:br>
              <a:rPr lang="en-US" dirty="0"/>
            </a:br>
            <a:r>
              <a:rPr lang="en-GB" sz="1600" cap="none" dirty="0">
                <a:latin typeface="+mn-lt"/>
              </a:rPr>
              <a:t>Heart disease remains one of the leading global health challenges, with its prevalence steadily increasing. Studies highlight that individuals with diabetes are significantly more prone to developing cardiovascular conditions compared to those without diabetes. Alongside clinical indicators like physical activity and cholesterol levels, socioeconomic factors such as income, education, race, and gender also play a crucial role in influencing heart disease risk. This analysis project examines the intersection of health and socioeconomic factors, providing insights into the predictors of heart disease and identifying vulnerable groups.</a:t>
            </a:r>
            <a:br>
              <a:rPr lang="en-GB" sz="1600" cap="none" dirty="0">
                <a:latin typeface="+mn-lt"/>
              </a:rPr>
            </a:br>
            <a:r>
              <a:rPr lang="en-GB" sz="1600" cap="none" dirty="0">
                <a:latin typeface="+mn-lt"/>
              </a:rPr>
              <a:t> The findings aim to support informed decision-making and promote equitable healthcare strategies.</a:t>
            </a:r>
            <a:r>
              <a:rPr lang="en-GB" sz="2200" cap="none" dirty="0">
                <a:latin typeface="+mn-lt"/>
              </a:rPr>
              <a:t>.</a:t>
            </a:r>
            <a:br>
              <a:rPr lang="en-US" sz="2200" cap="none" dirty="0">
                <a:latin typeface="+mn-lt"/>
              </a:rPr>
            </a:br>
            <a:br>
              <a:rPr lang="en-US" cap="none" dirty="0">
                <a:latin typeface="+mn-lt"/>
              </a:rPr>
            </a:br>
            <a:endParaRPr lang="en-US" dirty="0">
              <a:latin typeface="+mn-lt"/>
            </a:endParaRPr>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332708" y="2544663"/>
            <a:ext cx="3606800" cy="1038828"/>
          </a:xfrm>
        </p:spPr>
        <p:txBody>
          <a:bodyPr/>
          <a:lstStyle/>
          <a:p>
            <a:r>
              <a:rPr lang="en-US" dirty="0"/>
              <a:t>Problem  statement</a:t>
            </a:r>
            <a:br>
              <a:rPr lang="en-US" dirty="0"/>
            </a:br>
            <a:br>
              <a:rPr lang="en-US" dirty="0"/>
            </a:b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332708" y="1666753"/>
            <a:ext cx="5408335" cy="5011840"/>
          </a:xfrm>
        </p:spPr>
        <p:txBody>
          <a:bodyPr/>
          <a:lstStyle/>
          <a:p>
            <a:r>
              <a:rPr lang="en-GB" dirty="0"/>
              <a:t> Heart disease remains a leading global health concern, however, the impact of socioeconomic factors like income, education, race, and gender on heart disease risk is often underexplored. </a:t>
            </a:r>
          </a:p>
          <a:p>
            <a:r>
              <a:rPr lang="en-GB" dirty="0"/>
              <a:t>This project aims to conduct </a:t>
            </a:r>
            <a:r>
              <a:rPr lang="en-GB" dirty="0">
                <a:solidFill>
                  <a:schemeClr val="accent1">
                    <a:lumMod val="75000"/>
                  </a:schemeClr>
                </a:solidFill>
              </a:rPr>
              <a:t>an in-depth analysis and prediction of heart disease risk by examining both clinical health indicators and socioeconomic determinants</a:t>
            </a:r>
            <a:r>
              <a:rPr lang="en-GB" dirty="0"/>
              <a:t>. By identifying key patterns, disparities, and correlations, the project will not only provide insights into the underlying factors contributing to heart disease but also develop predictive models to identify individuals at risk. </a:t>
            </a:r>
          </a:p>
          <a:p>
            <a:r>
              <a:rPr lang="en-GB" dirty="0"/>
              <a:t>These findings will help inform public health strategies, optimize resource allocation, and address health inequities in heart disease prevention and management.</a:t>
            </a:r>
            <a:endParaRPr lang="en-US" dirty="0">
              <a:solidFill>
                <a:schemeClr val="accent1">
                  <a:lumMod val="75000"/>
                </a:schemeClr>
              </a:solidFill>
            </a:endParaRPr>
          </a:p>
        </p:txBody>
      </p:sp>
      <p:pic>
        <p:nvPicPr>
          <p:cNvPr id="7" name="Picture Placeholder 6">
            <a:extLst>
              <a:ext uri="{FF2B5EF4-FFF2-40B4-BE49-F238E27FC236}">
                <a16:creationId xmlns:a16="http://schemas.microsoft.com/office/drawing/2014/main" id="{CF316C22-28A3-33A7-5F5A-3B5552591C31}"/>
              </a:ext>
            </a:extLst>
          </p:cNvPr>
          <p:cNvPicPr>
            <a:picLocks noGrp="1" noChangeAspect="1"/>
          </p:cNvPicPr>
          <p:nvPr>
            <p:ph type="pic" sz="quarter" idx="13"/>
          </p:nvPr>
        </p:nvPicPr>
        <p:blipFill>
          <a:blip r:embed="rId3">
            <a:alphaModFix amt="85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rcRect l="24192" r="24192"/>
          <a:stretch>
            <a:fillRect/>
          </a:stretch>
        </p:blipFill>
        <p:spPr>
          <a:xfrm>
            <a:off x="5984111" y="798653"/>
            <a:ext cx="5771008" cy="5521125"/>
          </a:xfrm>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a:xfrm>
            <a:off x="1339922" y="905719"/>
            <a:ext cx="9100444" cy="1027253"/>
          </a:xfrm>
        </p:spPr>
        <p:txBody>
          <a:bodyPr/>
          <a:lstStyle/>
          <a:p>
            <a:r>
              <a:rPr lang="en-GB" dirty="0"/>
              <a:t>stakeholder Needs in Heart Disease Prediction</a:t>
            </a:r>
            <a:endParaRPr lang="en-US" dirty="0"/>
          </a:p>
        </p:txBody>
      </p:sp>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a:xfrm>
            <a:off x="428263" y="1932972"/>
            <a:ext cx="11083571" cy="3885598"/>
          </a:xfrm>
        </p:spPr>
        <p:txBody>
          <a:bodyPr>
            <a:normAutofit/>
          </a:bodyPr>
          <a:lstStyle/>
          <a:p>
            <a:pPr marL="0" indent="0">
              <a:buNone/>
            </a:pPr>
            <a:endParaRPr lang="en-GB" dirty="0"/>
          </a:p>
          <a:p>
            <a:r>
              <a:rPr lang="en-GB" dirty="0"/>
              <a:t>By identifying high-risk individuals and vulnerable groups, </a:t>
            </a:r>
            <a:r>
              <a:rPr lang="en-GB" dirty="0">
                <a:solidFill>
                  <a:schemeClr val="accent1">
                    <a:lumMod val="75000"/>
                  </a:schemeClr>
                </a:solidFill>
              </a:rPr>
              <a:t>healthcare organizations </a:t>
            </a:r>
            <a:r>
              <a:rPr lang="en-GB" dirty="0"/>
              <a:t>can implement proactive care strategies, optimize treatment plans, and improve accessibility to underserved communities, ultimately enhancing patient outcomes and reducing the financial burden on the healthcare system.</a:t>
            </a:r>
          </a:p>
          <a:p>
            <a:pPr marL="0" indent="0">
              <a:buNone/>
            </a:pPr>
            <a:endParaRPr lang="en-GB" dirty="0"/>
          </a:p>
          <a:p>
            <a:r>
              <a:rPr lang="en-GB" dirty="0">
                <a:solidFill>
                  <a:schemeClr val="accent1">
                    <a:lumMod val="75000"/>
                  </a:schemeClr>
                </a:solidFill>
              </a:rPr>
              <a:t>Government and public health agencies </a:t>
            </a:r>
            <a:r>
              <a:rPr lang="en-GB" dirty="0"/>
              <a:t>need these insights to design equitable health policies, allocate resources effectively, and address disparities.</a:t>
            </a:r>
          </a:p>
          <a:p>
            <a:pPr marL="0" indent="0">
              <a:buNone/>
            </a:pPr>
            <a:endParaRPr lang="en-GB" dirty="0"/>
          </a:p>
          <a:p>
            <a:r>
              <a:rPr lang="en-GB" dirty="0"/>
              <a:t>This aligns with the broader goals of improving population health, enhancing preventive care, and ensuring equitable healthcare delivery</a:t>
            </a:r>
          </a:p>
        </p:txBody>
      </p:sp>
    </p:spTree>
    <p:extLst>
      <p:ext uri="{BB962C8B-B14F-4D97-AF65-F5344CB8AC3E}">
        <p14:creationId xmlns:p14="http://schemas.microsoft.com/office/powerpoint/2010/main" val="369582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642395"/>
            <a:ext cx="9144000" cy="654259"/>
          </a:xfrm>
          <a:noFill/>
        </p:spPr>
        <p:txBody>
          <a:bodyPr/>
          <a:lstStyle/>
          <a:p>
            <a:r>
              <a:rPr lang="en-US" sz="2800" dirty="0"/>
              <a:t>Data  justification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289367" y="1296654"/>
            <a:ext cx="11181145" cy="5335351"/>
          </a:xfrm>
          <a:noFill/>
        </p:spPr>
        <p:txBody>
          <a:bodyPr anchor="t"/>
          <a:lstStyle/>
          <a:p>
            <a:pPr algn="l"/>
            <a:r>
              <a:rPr lang="en-GB" sz="1600" dirty="0"/>
              <a:t>For this capstone project, I will utilize two well-curated datasets:</a:t>
            </a:r>
          </a:p>
          <a:p>
            <a:pPr algn="l">
              <a:buFont typeface="+mj-lt"/>
              <a:buAutoNum type="arabicPeriod"/>
            </a:pPr>
            <a:r>
              <a:rPr lang="en-GB" sz="1600" b="1" dirty="0"/>
              <a:t>Diabetes Binary Health Indicators Dataset</a:t>
            </a:r>
            <a:r>
              <a:rPr lang="en-GB" sz="1600" dirty="0"/>
              <a:t>:</a:t>
            </a:r>
          </a:p>
          <a:p>
            <a:pPr marL="742950" lvl="1" indent="-285750" algn="l">
              <a:buFont typeface="Arial" panose="020B0604020202020204" pitchFamily="34" charset="0"/>
              <a:buChar char="•"/>
            </a:pPr>
            <a:r>
              <a:rPr lang="en-GB" sz="1600" dirty="0"/>
              <a:t>Sourced from </a:t>
            </a:r>
            <a:r>
              <a:rPr lang="en-GB" sz="1600" i="1" dirty="0"/>
              <a:t>Kaggle</a:t>
            </a:r>
            <a:r>
              <a:rPr lang="en-GB" sz="1600" dirty="0"/>
              <a:t>, this dataset contains 253,680 survey responses from the 2015 Behavioural Risk Factor Surveillance System (BRFSS) conducted by the CDC.</a:t>
            </a:r>
          </a:p>
          <a:p>
            <a:pPr marL="742950" lvl="1" indent="-285750" algn="l">
              <a:buFont typeface="Arial" panose="020B0604020202020204" pitchFamily="34" charset="0"/>
              <a:buChar char="•"/>
            </a:pPr>
            <a:r>
              <a:rPr lang="en-GB" sz="1600" dirty="0"/>
              <a:t>It was cleaned and reduced by Alex Teboul to 21 feature variables from the original dataset of 441,455 responses with 330 features.</a:t>
            </a:r>
          </a:p>
          <a:p>
            <a:pPr marL="742950" lvl="1" indent="-285750" algn="l">
              <a:buFont typeface="Arial" panose="020B0604020202020204" pitchFamily="34" charset="0"/>
              <a:buChar char="•"/>
            </a:pPr>
            <a:r>
              <a:rPr lang="en-GB" sz="1600" dirty="0"/>
              <a:t>The dataset includes health-related risk behaviours, chronic conditions, and preventive service usage but is imbalanced, offering opportunities for data pre-processing.</a:t>
            </a:r>
          </a:p>
          <a:p>
            <a:pPr algn="l">
              <a:buFont typeface="+mj-lt"/>
              <a:buAutoNum type="arabicPeriod"/>
            </a:pPr>
            <a:r>
              <a:rPr lang="en-GB" sz="1600" b="1" dirty="0"/>
              <a:t>Heart Disease Comprehensive Dataset</a:t>
            </a:r>
            <a:r>
              <a:rPr lang="en-GB" sz="1600" dirty="0"/>
              <a:t>:</a:t>
            </a:r>
          </a:p>
          <a:p>
            <a:pPr marL="742950" lvl="1" indent="-285750" algn="l">
              <a:buFont typeface="Arial" panose="020B0604020202020204" pitchFamily="34" charset="0"/>
              <a:buChar char="•"/>
            </a:pPr>
            <a:r>
              <a:rPr lang="en-GB" sz="1600" dirty="0"/>
              <a:t>Retrieved from </a:t>
            </a:r>
            <a:r>
              <a:rPr lang="en-GB" sz="1600" i="1" dirty="0"/>
              <a:t>IEEE DataPort</a:t>
            </a:r>
            <a:r>
              <a:rPr lang="en-GB" sz="1600" dirty="0"/>
              <a:t>, this dataset was created by Manu Siddhartha by combining five popular heart disease datasets from the UCI ML repository.</a:t>
            </a:r>
          </a:p>
          <a:p>
            <a:pPr marL="742950" lvl="1" indent="-285750" algn="l">
              <a:buFont typeface="Arial" panose="020B0604020202020204" pitchFamily="34" charset="0"/>
              <a:buChar char="•"/>
            </a:pPr>
            <a:r>
              <a:rPr lang="en-GB" sz="1600" dirty="0"/>
              <a:t>It integrates 11 common features, making it the largest heart disease dataset currently available for research, with a focus on cardiovascular conditions.</a:t>
            </a:r>
          </a:p>
          <a:p>
            <a:pPr algn="l"/>
            <a:r>
              <a:rPr lang="en-GB" sz="1600" b="1" dirty="0"/>
              <a:t>Rationale</a:t>
            </a:r>
            <a:r>
              <a:rPr lang="en-GB" sz="1600" dirty="0"/>
              <a:t>:</a:t>
            </a:r>
            <a:br>
              <a:rPr lang="en-GB" sz="1600" dirty="0"/>
            </a:br>
            <a:r>
              <a:rPr lang="en-GB" sz="1600" dirty="0"/>
              <a:t>Using </a:t>
            </a:r>
            <a:r>
              <a:rPr lang="en-GB" sz="1600" b="1" dirty="0"/>
              <a:t>Azure ML</a:t>
            </a:r>
            <a:r>
              <a:rPr lang="en-GB" sz="1600" dirty="0"/>
              <a:t>, these datasets will be merged to provide a unified source for an in-depth analysis of the relationship between diabetes, socio-economic factors, and heart disease. This combination leverages the strengths of both datasets to support comprehensive analysis and actionable insights.</a:t>
            </a:r>
          </a:p>
          <a:p>
            <a:pPr algn="l" fontAlgn="base"/>
            <a:endParaRPr lang="en-GB" sz="1400" b="0" i="0" dirty="0">
              <a:solidFill>
                <a:srgbClr val="3C4043"/>
              </a:solidFill>
              <a:effectLst/>
            </a:endParaRPr>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3089733" y="671332"/>
            <a:ext cx="6551978" cy="436944"/>
          </a:xfrm>
        </p:spPr>
        <p:txBody>
          <a:bodyPr>
            <a:normAutofit fontScale="90000"/>
          </a:bodyPr>
          <a:lstStyle/>
          <a:p>
            <a:r>
              <a:rPr lang="en-US" dirty="0"/>
              <a:t>High - Level  Architecture  diagram</a:t>
            </a:r>
          </a:p>
        </p:txBody>
      </p:sp>
      <p:pic>
        <p:nvPicPr>
          <p:cNvPr id="3" name="Content Placeholder 2">
            <a:extLst>
              <a:ext uri="{FF2B5EF4-FFF2-40B4-BE49-F238E27FC236}">
                <a16:creationId xmlns:a16="http://schemas.microsoft.com/office/drawing/2014/main" id="{48187034-0004-8683-598A-BD1B92C73397}"/>
              </a:ext>
            </a:extLst>
          </p:cNvPr>
          <p:cNvPicPr>
            <a:picLocks noGrp="1" noChangeAspect="1"/>
          </p:cNvPicPr>
          <p:nvPr>
            <p:ph sz="half" idx="2"/>
          </p:nvPr>
        </p:nvPicPr>
        <p:blipFill>
          <a:blip r:embed="rId3"/>
          <a:stretch>
            <a:fillRect/>
          </a:stretch>
        </p:blipFill>
        <p:spPr>
          <a:xfrm>
            <a:off x="995421" y="1108276"/>
            <a:ext cx="10405642" cy="5749724"/>
          </a:xfrm>
          <a:noFill/>
        </p:spPr>
      </p:pic>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noFill/>
        </p:spPr>
        <p:txBody>
          <a:bodyPr>
            <a:normAutofit/>
          </a:bodyPr>
          <a:lstStyle/>
          <a:p>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267690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821803" y="741364"/>
            <a:ext cx="10912995" cy="902242"/>
          </a:xfrm>
        </p:spPr>
        <p:txBody>
          <a:bodyPr/>
          <a:lstStyle/>
          <a:p>
            <a:endParaRPr lang="en-US" dirty="0"/>
          </a:p>
        </p:txBody>
      </p:sp>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694482" y="1886674"/>
            <a:ext cx="11040318" cy="4537240"/>
          </a:xfrm>
        </p:spPr>
        <p:txBody>
          <a:bodyPr/>
          <a:lstStyle/>
          <a:p>
            <a:endParaRPr lang="en-US" dirty="0"/>
          </a:p>
        </p:txBody>
      </p:sp>
    </p:spTree>
    <p:extLst>
      <p:ext uri="{BB962C8B-B14F-4D97-AF65-F5344CB8AC3E}">
        <p14:creationId xmlns:p14="http://schemas.microsoft.com/office/powerpoint/2010/main" val="3854442470"/>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0437772-7826-4CEE-8E78-517B414A42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679C34-122C-4127-90D9-C271AEE94CE4}">
  <ds:schemaRefs>
    <ds:schemaRef ds:uri="http://schemas.microsoft.com/sharepoint/v3/contenttype/forms"/>
  </ds:schemaRefs>
</ds:datastoreItem>
</file>

<file path=customXml/itemProps3.xml><?xml version="1.0" encoding="utf-8"?>
<ds:datastoreItem xmlns:ds="http://schemas.openxmlformats.org/officeDocument/2006/customXml" ds:itemID="{8C26303C-A89C-422C-9097-BDF7002EFC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DividendVTI</Template>
  <TotalTime>0</TotalTime>
  <Words>582</Words>
  <Application>Microsoft Macintosh PowerPoint</Application>
  <PresentationFormat>Widescreen</PresentationFormat>
  <Paragraphs>47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Wingdings 2</vt:lpstr>
      <vt:lpstr>DividendVTI</vt:lpstr>
      <vt:lpstr>Predicting  Heart  Disease  Risk:  Analyzing Health and Socio-Economic Indicators  Aisha Mohammad </vt:lpstr>
      <vt:lpstr> </vt:lpstr>
      <vt:lpstr>Defining the Subject   Heart disease remains one of the leading global health challenges, with its prevalence steadily increasing. Studies highlight that individuals with diabetes are significantly more prone to developing cardiovascular conditions compared to those without diabetes. Alongside clinical indicators like physical activity and cholesterol levels, socioeconomic factors such as income, education, race, and gender also play a crucial role in influencing heart disease risk. This analysis project examines the intersection of health and socioeconomic factors, providing insights into the predictors of heart disease and identifying vulnerable groups.  The findings aim to support informed decision-making and promote equitable healthcare strategies..  </vt:lpstr>
      <vt:lpstr>Problem  statement     </vt:lpstr>
      <vt:lpstr>stakeholder Needs in Heart Disease Prediction</vt:lpstr>
      <vt:lpstr>Data  justification</vt:lpstr>
      <vt:lpstr>High - Level  Architecture  diagram</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2023-12-10T17:10:56Z</dcterms:created>
  <dcterms:modified xsi:type="dcterms:W3CDTF">2024-12-11T00:55:49Z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